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8" r:id="rId6"/>
    <p:sldId id="265" r:id="rId7"/>
    <p:sldId id="264" r:id="rId8"/>
    <p:sldId id="266" r:id="rId9"/>
    <p:sldId id="267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49C7-D33A-40D4-B7D5-B8F748524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7D502-10A9-45A2-BFDC-31792CCB7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45966-2816-4FCA-9DE9-9B3458A38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B108-5285-4C74-8AAD-11DCF992500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561C2-317A-421D-9B21-F7BE889F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31E9F-C851-4818-8DD3-080E02C0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E45A-C988-4531-9B3B-7065B8712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8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04FE-F5DD-4D6D-8471-40F09122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4F4BB-981F-4665-B915-5754ADA44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EE700-57BA-40E5-A104-023F242C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B108-5285-4C74-8AAD-11DCF992500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D4F8-DCE4-4B1B-9424-39FC5C5F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AB05A-6AA7-41C9-9CDD-CF26DC59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E45A-C988-4531-9B3B-7065B8712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0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8524D4-E3F5-452B-BDBA-2653FE472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61E63-7875-4C96-9109-55485FFF1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5A3C7-D88F-4CA7-9FB0-02572E59A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B108-5285-4C74-8AAD-11DCF992500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8440D-4D5A-4AC9-A207-08CDD40A5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468A2-B94D-4A71-B87F-83B3461E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E45A-C988-4531-9B3B-7065B8712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4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E6D1-0CA2-4B3D-B7CC-946CA9D8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DC1AA-6CB9-4851-AE8A-CE953D07F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C4F1B-A213-41D2-9C1A-17A6D48F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B108-5285-4C74-8AAD-11DCF992500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23407-522B-4A9C-A907-F849FB8D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A2134-C743-4CF8-9B6E-1D4EFFEE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E45A-C988-4531-9B3B-7065B8712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6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4EAD-F14D-4141-884C-2EA7290A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885B-362D-4B61-A83A-5A2B9B0A8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137C3-6A02-4389-BCE1-169E5B59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B108-5285-4C74-8AAD-11DCF992500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72721-9B19-4FCF-9022-2E83FEE1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07CE5-DC34-4339-93A0-A0DF3619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E45A-C988-4531-9B3B-7065B8712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CB56B-6EAD-4E71-8F25-E07FD583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04490-F091-458F-B4F3-800D9EF21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5EF39-7E9C-49A3-93D6-8D371750D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EB9CE-5CC6-4FD9-ADBB-411F0D4F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B108-5285-4C74-8AAD-11DCF992500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6CBBA-64A8-4417-ACAD-1A2E5AC5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75E5D-C5E7-4F0A-9CCF-F776A65A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E45A-C988-4531-9B3B-7065B8712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7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BA7B-9FB6-4D1E-833E-65454535B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CE016-5E4B-4D5C-9E5E-1DE6BA200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9C140-42C8-4F79-957E-2511AA60D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43E05-2D7C-4CA6-A539-35C27E41B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6BD53-CC0E-4D21-AE0C-9843019B4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C8D2C0-DA2F-4765-927A-0951F22B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B108-5285-4C74-8AAD-11DCF992500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FFA54F-73C3-41A1-8800-F2F8B431E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544A78-E5E5-4A07-A0D0-972B943E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E45A-C988-4531-9B3B-7065B8712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8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356E-F5EA-4116-A63B-100741F7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3C080-0A10-4E57-94C8-D156F0AB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B108-5285-4C74-8AAD-11DCF992500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D20E2-568E-45F0-A6B5-90A4DA9F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80B19-322C-41F4-B013-7AAD6900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E45A-C988-4531-9B3B-7065B8712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3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7A05FE-8CFE-4120-918D-2B05FFE2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B108-5285-4C74-8AAD-11DCF992500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2C825-8078-4883-9653-FAE9FC78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97E26-06CA-4553-9A83-A7B06477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E45A-C988-4531-9B3B-7065B8712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B27C-3716-4D6F-8F63-6DB755CB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D75E1-ACF0-4362-9BCC-21FDCE293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B63BB-E928-4A4B-B8C2-3070C844D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721FC-DD40-4A45-9D30-2C0F6B50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B108-5285-4C74-8AAD-11DCF992500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117CF-987E-40CB-9E21-1413BEE7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52295-24A6-4094-88AB-7168FC70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E45A-C988-4531-9B3B-7065B8712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0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F7463-10EF-494C-88C8-88AD392A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FE7689-3101-4586-BAD0-89B46625B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4ADDA-F365-4D05-9DE8-86F6BFA1F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4B432-5C48-45C0-8035-D7600A093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B108-5285-4C74-8AAD-11DCF992500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3EB53-140D-4DB8-86D4-C2C240FD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A06B9-DFC2-433D-A29B-BBC4952B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E45A-C988-4531-9B3B-7065B8712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4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9B0D23-A95C-4313-83B8-23A5AEF1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F33AE-EA0A-413A-A5C9-7311E88C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05EF9-CD4C-4921-8DCD-24DDC5CB4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B108-5285-4C74-8AAD-11DCF992500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BA921-18A9-464F-9103-E57A1A5F3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45B8-52AC-4E98-A051-0B569FBE4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E45A-C988-4531-9B3B-7065B8712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CC90D-873C-4FD8-B8CC-8829DBA87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Bridgeport Evacuation Plan</a:t>
            </a:r>
          </a:p>
        </p:txBody>
      </p:sp>
    </p:spTree>
    <p:extLst>
      <p:ext uri="{BB962C8B-B14F-4D97-AF65-F5344CB8AC3E}">
        <p14:creationId xmlns:p14="http://schemas.microsoft.com/office/powerpoint/2010/main" val="367491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6C25F-1FCB-444B-8173-1A9D76F9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48" y="1425299"/>
            <a:ext cx="10515600" cy="1325563"/>
          </a:xfrm>
        </p:spPr>
        <p:txBody>
          <a:bodyPr/>
          <a:lstStyle/>
          <a:p>
            <a:r>
              <a:rPr lang="en-US" dirty="0"/>
              <a:t>Evacuation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1D61F-1EAB-44DB-AF01-C6048273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7914"/>
            <a:ext cx="10515600" cy="3829878"/>
          </a:xfrm>
        </p:spPr>
        <p:txBody>
          <a:bodyPr>
            <a:normAutofit/>
          </a:bodyPr>
          <a:lstStyle/>
          <a:p>
            <a:r>
              <a:rPr lang="en-US" dirty="0"/>
              <a:t>The building is broken into groups for evacuation routes and accountability.</a:t>
            </a:r>
          </a:p>
          <a:p>
            <a:r>
              <a:rPr lang="en-US" dirty="0"/>
              <a:t>Each group leader </a:t>
            </a:r>
            <a:r>
              <a:rPr lang="en-US" dirty="0" smtClean="0"/>
              <a:t>or backup person is </a:t>
            </a:r>
            <a:r>
              <a:rPr lang="en-US" dirty="0"/>
              <a:t>to clear </a:t>
            </a:r>
            <a:r>
              <a:rPr lang="en-US" dirty="0" smtClean="0"/>
              <a:t>their work area.</a:t>
            </a:r>
            <a:endParaRPr lang="en-US" dirty="0"/>
          </a:p>
          <a:p>
            <a:r>
              <a:rPr lang="en-US" dirty="0"/>
              <a:t>Any missing persons will be reported to the Fire Dept on their arrival. </a:t>
            </a:r>
          </a:p>
          <a:p>
            <a:r>
              <a:rPr lang="en-US" dirty="0"/>
              <a:t>Visitors should be escorted </a:t>
            </a:r>
            <a:r>
              <a:rPr lang="en-US" dirty="0" smtClean="0"/>
              <a:t>and stay </a:t>
            </a:r>
            <a:r>
              <a:rPr lang="en-US" dirty="0"/>
              <a:t>with the person they are visiting.</a:t>
            </a:r>
          </a:p>
          <a:p>
            <a:r>
              <a:rPr lang="en-US" dirty="0"/>
              <a:t>If primary exit is </a:t>
            </a:r>
            <a:r>
              <a:rPr lang="en-US" dirty="0" smtClean="0"/>
              <a:t>blocked, </a:t>
            </a:r>
            <a:r>
              <a:rPr lang="en-US" dirty="0"/>
              <a:t>move to a secondary exit.  </a:t>
            </a:r>
          </a:p>
        </p:txBody>
      </p:sp>
    </p:spTree>
    <p:extLst>
      <p:ext uri="{BB962C8B-B14F-4D97-AF65-F5344CB8AC3E}">
        <p14:creationId xmlns:p14="http://schemas.microsoft.com/office/powerpoint/2010/main" val="5787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BD68B8-8939-430C-8663-819B1C94A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29" y="1500487"/>
            <a:ext cx="3924846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/>
              <a:t>Primary meeting </a:t>
            </a:r>
            <a:r>
              <a:rPr lang="en-US" b="1" u="sng" dirty="0" smtClean="0"/>
              <a:t>location: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u="sng" dirty="0" smtClean="0"/>
              <a:t>Admiral </a:t>
            </a:r>
            <a:r>
              <a:rPr lang="en-US" sz="2600" u="sng" dirty="0" smtClean="0"/>
              <a:t>St</a:t>
            </a:r>
            <a:r>
              <a:rPr lang="en-US" sz="2600" u="sng" dirty="0" smtClean="0"/>
              <a:t>.</a:t>
            </a:r>
            <a:r>
              <a:rPr lang="en-US" sz="2600" dirty="0"/>
              <a:t> </a:t>
            </a:r>
            <a:r>
              <a:rPr lang="en-US" sz="2600" dirty="0" smtClean="0"/>
              <a:t>– parking lot</a:t>
            </a:r>
            <a:r>
              <a:rPr lang="en-US" sz="2600" dirty="0" smtClean="0"/>
              <a:t> to the Left of </a:t>
            </a:r>
            <a:r>
              <a:rPr lang="en-US" sz="2600" dirty="0"/>
              <a:t>M</a:t>
            </a:r>
            <a:r>
              <a:rPr lang="en-US" sz="2600" dirty="0" smtClean="0"/>
              <a:t>aintenance </a:t>
            </a:r>
            <a:r>
              <a:rPr lang="en-US" sz="2600" dirty="0"/>
              <a:t>G</a:t>
            </a:r>
            <a:r>
              <a:rPr lang="en-US" sz="2600" dirty="0" smtClean="0"/>
              <a:t>arage </a:t>
            </a:r>
            <a:r>
              <a:rPr lang="en-US" sz="2600" dirty="0" smtClean="0"/>
              <a:t>and Behind </a:t>
            </a:r>
            <a:r>
              <a:rPr lang="en-US" sz="2600" dirty="0" smtClean="0"/>
              <a:t>Ben’s </a:t>
            </a:r>
            <a:r>
              <a:rPr lang="en-US" sz="2600" dirty="0"/>
              <a:t>building</a:t>
            </a:r>
            <a:r>
              <a:rPr lang="en-US" sz="26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Stay with your department</a:t>
            </a:r>
            <a:r>
              <a:rPr lang="en-US" sz="26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Line up.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smtClean="0"/>
              <a:t>Department Lead </a:t>
            </a:r>
            <a:r>
              <a:rPr lang="en-US" sz="2600" smtClean="0"/>
              <a:t>Take </a:t>
            </a:r>
            <a:r>
              <a:rPr lang="en-US" sz="2600" dirty="0" smtClean="0"/>
              <a:t>Attendance</a:t>
            </a:r>
            <a:r>
              <a:rPr lang="en-US" sz="2600" dirty="0" smtClean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Hold up Green laminated sheet if ‘All accounted for’ or flip over for Orange sheet – ‘someone missing or you need help’.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In </a:t>
            </a:r>
            <a:r>
              <a:rPr lang="en-US" sz="2600" dirty="0"/>
              <a:t>bad </a:t>
            </a:r>
            <a:r>
              <a:rPr lang="en-US" sz="2600" dirty="0" smtClean="0"/>
              <a:t>weather, </a:t>
            </a:r>
            <a:r>
              <a:rPr lang="en-US" sz="2600" dirty="0"/>
              <a:t>we can move into garage. </a:t>
            </a:r>
          </a:p>
          <a:p>
            <a:pPr marL="0" indent="0">
              <a:buNone/>
            </a:pPr>
            <a:r>
              <a:rPr lang="en-US" b="1" u="sng" dirty="0" smtClean="0"/>
              <a:t>Secondary </a:t>
            </a:r>
            <a:r>
              <a:rPr lang="en-US" b="1" u="sng" dirty="0"/>
              <a:t>meeting </a:t>
            </a:r>
            <a:r>
              <a:rPr lang="en-US" b="1" u="sng" dirty="0" smtClean="0"/>
              <a:t>location: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End </a:t>
            </a:r>
            <a:r>
              <a:rPr lang="en-US" sz="2600" dirty="0"/>
              <a:t>of </a:t>
            </a:r>
            <a:r>
              <a:rPr lang="en-US" sz="2600" dirty="0" smtClean="0"/>
              <a:t>Admiral Street, </a:t>
            </a:r>
            <a:r>
              <a:rPr lang="en-US" sz="2600" dirty="0"/>
              <a:t>under the highway bridge.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832E7A-C287-466F-9244-0A3437A9E5A3}"/>
              </a:ext>
            </a:extLst>
          </p:cNvPr>
          <p:cNvGrpSpPr/>
          <p:nvPr/>
        </p:nvGrpSpPr>
        <p:grpSpPr>
          <a:xfrm>
            <a:off x="4109275" y="1500487"/>
            <a:ext cx="8331251" cy="4790469"/>
            <a:chOff x="4109274" y="1156447"/>
            <a:chExt cx="8331251" cy="4790469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ADBF0446-B2F2-459F-98B4-D9900DFEC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1" t="24535" r="19547" b="13319"/>
            <a:stretch>
              <a:fillRect/>
            </a:stretch>
          </p:blipFill>
          <p:spPr bwMode="auto">
            <a:xfrm>
              <a:off x="4109274" y="1156447"/>
              <a:ext cx="8331251" cy="4790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5-Point Star 9">
              <a:extLst>
                <a:ext uri="{FF2B5EF4-FFF2-40B4-BE49-F238E27FC236}">
                  <a16:creationId xmlns:a16="http://schemas.microsoft.com/office/drawing/2014/main" id="{73828E8E-94CE-4741-B16E-91F3912017C2}"/>
                </a:ext>
              </a:extLst>
            </p:cNvPr>
            <p:cNvSpPr/>
            <p:nvPr/>
          </p:nvSpPr>
          <p:spPr>
            <a:xfrm>
              <a:off x="8299325" y="3203303"/>
              <a:ext cx="658191" cy="472853"/>
            </a:xfrm>
            <a:prstGeom prst="star5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5-Point Star 9">
            <a:extLst>
              <a:ext uri="{FF2B5EF4-FFF2-40B4-BE49-F238E27FC236}">
                <a16:creationId xmlns:a16="http://schemas.microsoft.com/office/drawing/2014/main" id="{2C3955AE-C8DA-4360-9362-504235C548EB}"/>
              </a:ext>
            </a:extLst>
          </p:cNvPr>
          <p:cNvSpPr/>
          <p:nvPr/>
        </p:nvSpPr>
        <p:spPr>
          <a:xfrm>
            <a:off x="10689633" y="1027634"/>
            <a:ext cx="658191" cy="1002872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7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F804DE73-E210-4499-B517-91CDA8768F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5" b="18897"/>
          <a:stretch/>
        </p:blipFill>
        <p:spPr>
          <a:xfrm>
            <a:off x="357808" y="1325219"/>
            <a:ext cx="9766427" cy="45587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4DF511-D425-4366-BFE4-721D16CF4B6E}"/>
              </a:ext>
            </a:extLst>
          </p:cNvPr>
          <p:cNvSpPr txBox="1"/>
          <p:nvPr/>
        </p:nvSpPr>
        <p:spPr>
          <a:xfrm>
            <a:off x="4781007" y="1705209"/>
            <a:ext cx="7254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Admin </a:t>
            </a:r>
            <a:r>
              <a:rPr lang="en-US" b="1" u="sng" dirty="0" smtClean="0"/>
              <a:t>Group: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Admin </a:t>
            </a:r>
            <a:r>
              <a:rPr lang="en-US" b="1" dirty="0"/>
              <a:t>G</a:t>
            </a:r>
            <a:r>
              <a:rPr lang="en-US" b="1" dirty="0" smtClean="0"/>
              <a:t>roup </a:t>
            </a:r>
            <a:r>
              <a:rPr lang="en-US" dirty="0" smtClean="0"/>
              <a:t>– exit through </a:t>
            </a:r>
            <a:r>
              <a:rPr lang="en-US" dirty="0"/>
              <a:t>the </a:t>
            </a:r>
            <a:r>
              <a:rPr lang="en-US" dirty="0" smtClean="0"/>
              <a:t>Cafeteria </a:t>
            </a:r>
            <a:r>
              <a:rPr lang="en-US" dirty="0"/>
              <a:t>and down the back fire exit stairs, through the </a:t>
            </a:r>
            <a:r>
              <a:rPr lang="en-US" dirty="0" smtClean="0"/>
              <a:t>Library </a:t>
            </a:r>
            <a:r>
              <a:rPr lang="en-US" dirty="0"/>
              <a:t>to the Admiral Street exit. Exit #6 to Exit #</a:t>
            </a:r>
            <a:r>
              <a:rPr lang="en-US" dirty="0" smtClean="0"/>
              <a:t>2.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HR </a:t>
            </a:r>
            <a:r>
              <a:rPr lang="en-US" b="1" dirty="0" smtClean="0"/>
              <a:t>Manager </a:t>
            </a:r>
            <a:r>
              <a:rPr lang="en-US" dirty="0"/>
              <a:t>will clear the </a:t>
            </a:r>
            <a:r>
              <a:rPr lang="en-US" dirty="0" smtClean="0"/>
              <a:t>Conference/Training Room, </a:t>
            </a:r>
            <a:r>
              <a:rPr lang="en-US" dirty="0"/>
              <a:t>Admin </a:t>
            </a:r>
            <a:r>
              <a:rPr lang="en-US" dirty="0" smtClean="0"/>
              <a:t>offices and Cafeteria.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A96A65F-8676-4A67-97A9-811A93383AF1}"/>
              </a:ext>
            </a:extLst>
          </p:cNvPr>
          <p:cNvSpPr/>
          <p:nvPr/>
        </p:nvSpPr>
        <p:spPr>
          <a:xfrm rot="10800000">
            <a:off x="8023978" y="4495797"/>
            <a:ext cx="967409" cy="5830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D1D4DD-AD3E-4769-8415-CCCF145EA03E}"/>
              </a:ext>
            </a:extLst>
          </p:cNvPr>
          <p:cNvSpPr/>
          <p:nvPr/>
        </p:nvSpPr>
        <p:spPr>
          <a:xfrm rot="16200000">
            <a:off x="7083395" y="4204250"/>
            <a:ext cx="483704" cy="5830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C3F1A36-D330-4078-8A00-C1D80350F7C1}"/>
              </a:ext>
            </a:extLst>
          </p:cNvPr>
          <p:cNvSpPr/>
          <p:nvPr/>
        </p:nvSpPr>
        <p:spPr>
          <a:xfrm>
            <a:off x="6917635" y="3975652"/>
            <a:ext cx="3021495" cy="1762539"/>
          </a:xfrm>
          <a:custGeom>
            <a:avLst/>
            <a:gdLst>
              <a:gd name="connsiteX0" fmla="*/ 0 w 3021495"/>
              <a:gd name="connsiteY0" fmla="*/ 0 h 1762539"/>
              <a:gd name="connsiteX1" fmla="*/ 3021495 w 3021495"/>
              <a:gd name="connsiteY1" fmla="*/ 13252 h 1762539"/>
              <a:gd name="connsiteX2" fmla="*/ 3008243 w 3021495"/>
              <a:gd name="connsiteY2" fmla="*/ 1762539 h 1762539"/>
              <a:gd name="connsiteX3" fmla="*/ 1166191 w 3021495"/>
              <a:gd name="connsiteY3" fmla="*/ 1722783 h 1762539"/>
              <a:gd name="connsiteX4" fmla="*/ 1166191 w 3021495"/>
              <a:gd name="connsiteY4" fmla="*/ 887896 h 1762539"/>
              <a:gd name="connsiteX5" fmla="*/ 39756 w 3021495"/>
              <a:gd name="connsiteY5" fmla="*/ 927652 h 1762539"/>
              <a:gd name="connsiteX6" fmla="*/ 0 w 3021495"/>
              <a:gd name="connsiteY6" fmla="*/ 0 h 176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1495" h="1762539">
                <a:moveTo>
                  <a:pt x="0" y="0"/>
                </a:moveTo>
                <a:lnTo>
                  <a:pt x="3021495" y="13252"/>
                </a:lnTo>
                <a:cubicBezTo>
                  <a:pt x="3017078" y="596348"/>
                  <a:pt x="3012660" y="1179443"/>
                  <a:pt x="3008243" y="1762539"/>
                </a:cubicBezTo>
                <a:lnTo>
                  <a:pt x="1166191" y="1722783"/>
                </a:lnTo>
                <a:lnTo>
                  <a:pt x="1166191" y="887896"/>
                </a:lnTo>
                <a:lnTo>
                  <a:pt x="39756" y="927652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392D4BE4-3F29-4C12-9FA9-B321FAFE9C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5" b="18897"/>
          <a:stretch/>
        </p:blipFill>
        <p:spPr>
          <a:xfrm>
            <a:off x="357808" y="1325219"/>
            <a:ext cx="9766427" cy="4558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DB13C-DAA5-4291-825D-D93A0E64BC31}"/>
              </a:ext>
            </a:extLst>
          </p:cNvPr>
          <p:cNvSpPr txBox="1"/>
          <p:nvPr/>
        </p:nvSpPr>
        <p:spPr>
          <a:xfrm>
            <a:off x="5042239" y="1705209"/>
            <a:ext cx="6958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Credit &amp; Accounting Group </a:t>
            </a:r>
            <a:r>
              <a:rPr lang="en-US" dirty="0"/>
              <a:t>–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The Credit &amp; Accounting team </a:t>
            </a:r>
            <a:r>
              <a:rPr lang="en-US" dirty="0" smtClean="0"/>
              <a:t>- exit </a:t>
            </a:r>
            <a:r>
              <a:rPr lang="en-US" dirty="0"/>
              <a:t>through the </a:t>
            </a:r>
            <a:r>
              <a:rPr lang="en-US" dirty="0" smtClean="0"/>
              <a:t>cafeteria, down </a:t>
            </a:r>
            <a:r>
              <a:rPr lang="en-US" dirty="0"/>
              <a:t>the </a:t>
            </a:r>
            <a:r>
              <a:rPr lang="en-US" smtClean="0"/>
              <a:t>back exit </a:t>
            </a:r>
            <a:r>
              <a:rPr lang="en-US" dirty="0" smtClean="0"/>
              <a:t>stairs and </a:t>
            </a:r>
            <a:r>
              <a:rPr lang="en-US" dirty="0"/>
              <a:t>through the library to the Admiral Street exit.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Credit </a:t>
            </a:r>
            <a:r>
              <a:rPr lang="en-US" b="1" dirty="0"/>
              <a:t>M</a:t>
            </a:r>
            <a:r>
              <a:rPr lang="en-US" b="1" dirty="0" smtClean="0"/>
              <a:t>anager </a:t>
            </a:r>
            <a:r>
              <a:rPr lang="en-US" dirty="0"/>
              <a:t>will clear the l</a:t>
            </a:r>
            <a:r>
              <a:rPr lang="en-US" dirty="0" smtClean="0"/>
              <a:t>adies </a:t>
            </a:r>
            <a:r>
              <a:rPr lang="en-US" dirty="0"/>
              <a:t>restroom, close </a:t>
            </a:r>
            <a:r>
              <a:rPr lang="en-US" dirty="0" smtClean="0"/>
              <a:t>doors </a:t>
            </a:r>
            <a:r>
              <a:rPr lang="en-US" dirty="0"/>
              <a:t>in the </a:t>
            </a:r>
            <a:r>
              <a:rPr lang="en-US" dirty="0" smtClean="0"/>
              <a:t>hallway </a:t>
            </a:r>
            <a:r>
              <a:rPr lang="en-US" dirty="0"/>
              <a:t>and clear the second floor storage area. Exit #6 to Exit #2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0AC1B05-CCF4-450B-8D5D-66879D9A940D}"/>
              </a:ext>
            </a:extLst>
          </p:cNvPr>
          <p:cNvSpPr/>
          <p:nvPr/>
        </p:nvSpPr>
        <p:spPr>
          <a:xfrm>
            <a:off x="5711686" y="4949685"/>
            <a:ext cx="967409" cy="5830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944AB0F-DC33-447D-AFF6-66AFC19B574E}"/>
              </a:ext>
            </a:extLst>
          </p:cNvPr>
          <p:cNvSpPr/>
          <p:nvPr/>
        </p:nvSpPr>
        <p:spPr>
          <a:xfrm rot="16200000">
            <a:off x="6695768" y="4658137"/>
            <a:ext cx="967409" cy="5830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A8F679C-88D8-4715-B519-8C98484D9419}"/>
              </a:ext>
            </a:extLst>
          </p:cNvPr>
          <p:cNvSpPr/>
          <p:nvPr/>
        </p:nvSpPr>
        <p:spPr>
          <a:xfrm>
            <a:off x="4187687" y="3988904"/>
            <a:ext cx="3909391" cy="1749287"/>
          </a:xfrm>
          <a:custGeom>
            <a:avLst/>
            <a:gdLst>
              <a:gd name="connsiteX0" fmla="*/ 3896139 w 3909391"/>
              <a:gd name="connsiteY0" fmla="*/ 874644 h 1749287"/>
              <a:gd name="connsiteX1" fmla="*/ 3909391 w 3909391"/>
              <a:gd name="connsiteY1" fmla="*/ 1749287 h 1749287"/>
              <a:gd name="connsiteX2" fmla="*/ 530087 w 3909391"/>
              <a:gd name="connsiteY2" fmla="*/ 1736035 h 1749287"/>
              <a:gd name="connsiteX3" fmla="*/ 516835 w 3909391"/>
              <a:gd name="connsiteY3" fmla="*/ 861392 h 1749287"/>
              <a:gd name="connsiteX4" fmla="*/ 159026 w 3909391"/>
              <a:gd name="connsiteY4" fmla="*/ 874644 h 1749287"/>
              <a:gd name="connsiteX5" fmla="*/ 79513 w 3909391"/>
              <a:gd name="connsiteY5" fmla="*/ 569844 h 1749287"/>
              <a:gd name="connsiteX6" fmla="*/ 26504 w 3909391"/>
              <a:gd name="connsiteY6" fmla="*/ 583096 h 1749287"/>
              <a:gd name="connsiteX7" fmla="*/ 0 w 3909391"/>
              <a:gd name="connsiteY7" fmla="*/ 13253 h 1749287"/>
              <a:gd name="connsiteX8" fmla="*/ 3167270 w 3909391"/>
              <a:gd name="connsiteY8" fmla="*/ 0 h 1749287"/>
              <a:gd name="connsiteX9" fmla="*/ 3180522 w 3909391"/>
              <a:gd name="connsiteY9" fmla="*/ 887896 h 1749287"/>
              <a:gd name="connsiteX10" fmla="*/ 3896139 w 3909391"/>
              <a:gd name="connsiteY10" fmla="*/ 874644 h 17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9391" h="1749287">
                <a:moveTo>
                  <a:pt x="3896139" y="874644"/>
                </a:moveTo>
                <a:lnTo>
                  <a:pt x="3909391" y="1749287"/>
                </a:lnTo>
                <a:lnTo>
                  <a:pt x="530087" y="1736035"/>
                </a:lnTo>
                <a:lnTo>
                  <a:pt x="516835" y="861392"/>
                </a:lnTo>
                <a:lnTo>
                  <a:pt x="159026" y="874644"/>
                </a:lnTo>
                <a:lnTo>
                  <a:pt x="79513" y="569844"/>
                </a:lnTo>
                <a:lnTo>
                  <a:pt x="26504" y="583096"/>
                </a:lnTo>
                <a:lnTo>
                  <a:pt x="0" y="13253"/>
                </a:lnTo>
                <a:lnTo>
                  <a:pt x="3167270" y="0"/>
                </a:lnTo>
                <a:lnTo>
                  <a:pt x="3180522" y="887896"/>
                </a:lnTo>
                <a:lnTo>
                  <a:pt x="3896139" y="874644"/>
                </a:lnTo>
                <a:close/>
              </a:path>
            </a:pathLst>
          </a:custGeom>
          <a:solidFill>
            <a:srgbClr val="FF000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2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E468FFA-7FFC-4B5F-9058-902FBD5E2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5" b="18897"/>
          <a:stretch/>
        </p:blipFill>
        <p:spPr>
          <a:xfrm>
            <a:off x="357808" y="1325219"/>
            <a:ext cx="9766427" cy="455874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99257F-5D2B-4AA5-B699-D0117839E821}"/>
              </a:ext>
            </a:extLst>
          </p:cNvPr>
          <p:cNvSpPr txBox="1"/>
          <p:nvPr/>
        </p:nvSpPr>
        <p:spPr>
          <a:xfrm>
            <a:off x="5241022" y="2036513"/>
            <a:ext cx="6082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Inland Group </a:t>
            </a:r>
            <a:r>
              <a:rPr lang="en-US" dirty="0" smtClean="0"/>
              <a:t>– Exit </a:t>
            </a:r>
            <a:r>
              <a:rPr lang="en-US" dirty="0"/>
              <a:t>down the main front entrance stairway and exit to Admiral Street. Exit #5 to Exit #</a:t>
            </a:r>
            <a:r>
              <a:rPr lang="en-US" dirty="0" smtClean="0"/>
              <a:t>1</a:t>
            </a:r>
          </a:p>
          <a:p>
            <a:endParaRPr lang="en-US" dirty="0"/>
          </a:p>
          <a:p>
            <a:r>
              <a:rPr lang="en-US" b="1" dirty="0" smtClean="0"/>
              <a:t>VP </a:t>
            </a:r>
            <a:r>
              <a:rPr lang="en-US" b="1" dirty="0"/>
              <a:t>of Inland </a:t>
            </a:r>
            <a:r>
              <a:rPr lang="en-US" b="1" dirty="0" smtClean="0"/>
              <a:t>Fuel </a:t>
            </a:r>
            <a:r>
              <a:rPr lang="en-US" dirty="0"/>
              <a:t>will clear the inland conference, coffee station, men’s restroom and copier area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C6201E1-4920-495F-94B1-5394C9F4347A}"/>
              </a:ext>
            </a:extLst>
          </p:cNvPr>
          <p:cNvSpPr/>
          <p:nvPr/>
        </p:nvSpPr>
        <p:spPr>
          <a:xfrm>
            <a:off x="2835965" y="4625008"/>
            <a:ext cx="967409" cy="5830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8C873FB-404B-4271-96A7-B8EE547E8939}"/>
              </a:ext>
            </a:extLst>
          </p:cNvPr>
          <p:cNvSpPr/>
          <p:nvPr/>
        </p:nvSpPr>
        <p:spPr>
          <a:xfrm>
            <a:off x="1842052" y="4253948"/>
            <a:ext cx="2875722" cy="1484243"/>
          </a:xfrm>
          <a:custGeom>
            <a:avLst/>
            <a:gdLst>
              <a:gd name="connsiteX0" fmla="*/ 463826 w 2875722"/>
              <a:gd name="connsiteY0" fmla="*/ 1457739 h 1484243"/>
              <a:gd name="connsiteX1" fmla="*/ 477078 w 2875722"/>
              <a:gd name="connsiteY1" fmla="*/ 583095 h 1484243"/>
              <a:gd name="connsiteX2" fmla="*/ 0 w 2875722"/>
              <a:gd name="connsiteY2" fmla="*/ 477078 h 1484243"/>
              <a:gd name="connsiteX3" fmla="*/ 39757 w 2875722"/>
              <a:gd name="connsiteY3" fmla="*/ 265043 h 1484243"/>
              <a:gd name="connsiteX4" fmla="*/ 477078 w 2875722"/>
              <a:gd name="connsiteY4" fmla="*/ 278295 h 1484243"/>
              <a:gd name="connsiteX5" fmla="*/ 477078 w 2875722"/>
              <a:gd name="connsiteY5" fmla="*/ 0 h 1484243"/>
              <a:gd name="connsiteX6" fmla="*/ 1828800 w 2875722"/>
              <a:gd name="connsiteY6" fmla="*/ 26504 h 1484243"/>
              <a:gd name="connsiteX7" fmla="*/ 1815548 w 2875722"/>
              <a:gd name="connsiteY7" fmla="*/ 318052 h 1484243"/>
              <a:gd name="connsiteX8" fmla="*/ 2570922 w 2875722"/>
              <a:gd name="connsiteY8" fmla="*/ 318052 h 1484243"/>
              <a:gd name="connsiteX9" fmla="*/ 2862470 w 2875722"/>
              <a:gd name="connsiteY9" fmla="*/ 596348 h 1484243"/>
              <a:gd name="connsiteX10" fmla="*/ 2875722 w 2875722"/>
              <a:gd name="connsiteY10" fmla="*/ 1457739 h 1484243"/>
              <a:gd name="connsiteX11" fmla="*/ 503583 w 2875722"/>
              <a:gd name="connsiteY11" fmla="*/ 1484243 h 1484243"/>
              <a:gd name="connsiteX12" fmla="*/ 463826 w 2875722"/>
              <a:gd name="connsiteY12" fmla="*/ 1457739 h 148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5722" h="1484243">
                <a:moveTo>
                  <a:pt x="463826" y="1457739"/>
                </a:moveTo>
                <a:lnTo>
                  <a:pt x="477078" y="583095"/>
                </a:lnTo>
                <a:lnTo>
                  <a:pt x="0" y="477078"/>
                </a:lnTo>
                <a:lnTo>
                  <a:pt x="39757" y="265043"/>
                </a:lnTo>
                <a:lnTo>
                  <a:pt x="477078" y="278295"/>
                </a:lnTo>
                <a:lnTo>
                  <a:pt x="477078" y="0"/>
                </a:lnTo>
                <a:lnTo>
                  <a:pt x="1828800" y="26504"/>
                </a:lnTo>
                <a:lnTo>
                  <a:pt x="1815548" y="318052"/>
                </a:lnTo>
                <a:lnTo>
                  <a:pt x="2570922" y="318052"/>
                </a:lnTo>
                <a:lnTo>
                  <a:pt x="2862470" y="596348"/>
                </a:lnTo>
                <a:lnTo>
                  <a:pt x="2875722" y="1457739"/>
                </a:lnTo>
                <a:lnTo>
                  <a:pt x="503583" y="1484243"/>
                </a:lnTo>
                <a:lnTo>
                  <a:pt x="463826" y="1457739"/>
                </a:lnTo>
                <a:close/>
              </a:path>
            </a:pathLst>
          </a:custGeom>
          <a:solidFill>
            <a:srgbClr val="FF000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9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2E38437-F554-47ED-9CEA-DD595DDE48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5" b="18897"/>
          <a:stretch/>
        </p:blipFill>
        <p:spPr>
          <a:xfrm>
            <a:off x="357808" y="1325219"/>
            <a:ext cx="9766427" cy="45587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B0D227-3DF9-4033-848F-F11F45A409EF}"/>
              </a:ext>
            </a:extLst>
          </p:cNvPr>
          <p:cNvSpPr txBox="1"/>
          <p:nvPr/>
        </p:nvSpPr>
        <p:spPr>
          <a:xfrm>
            <a:off x="4911635" y="1705209"/>
            <a:ext cx="6905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West </a:t>
            </a:r>
            <a:r>
              <a:rPr lang="en-US" b="1" dirty="0"/>
              <a:t>End </a:t>
            </a:r>
            <a:r>
              <a:rPr lang="en-US" b="1" dirty="0" smtClean="0"/>
              <a:t>Group </a:t>
            </a:r>
            <a:r>
              <a:rPr lang="en-US" dirty="0" smtClean="0"/>
              <a:t>- Exit </a:t>
            </a:r>
            <a:r>
              <a:rPr lang="en-US" dirty="0"/>
              <a:t>down the side stairs and exit out the front main entrance onto Admiral Street. Exit #8 to Exit #</a:t>
            </a:r>
            <a:r>
              <a:rPr lang="en-US" dirty="0" smtClean="0"/>
              <a:t>1</a:t>
            </a:r>
          </a:p>
          <a:p>
            <a:r>
              <a:rPr lang="en-US" dirty="0" smtClean="0"/>
              <a:t>(The fire escape window can be used if no other way out is available.)</a:t>
            </a:r>
          </a:p>
          <a:p>
            <a:endParaRPr lang="en-US" dirty="0"/>
          </a:p>
          <a:p>
            <a:r>
              <a:rPr lang="en-US" b="1" dirty="0" smtClean="0"/>
              <a:t>President </a:t>
            </a:r>
            <a:r>
              <a:rPr lang="en-US" b="1" dirty="0"/>
              <a:t>of Santa Fuel </a:t>
            </a:r>
            <a:r>
              <a:rPr lang="en-US" dirty="0"/>
              <a:t>will clear the West End offices and server room. </a:t>
            </a:r>
          </a:p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C609905-188C-4FCC-BE42-2CF30531191F}"/>
              </a:ext>
            </a:extLst>
          </p:cNvPr>
          <p:cNvSpPr/>
          <p:nvPr/>
        </p:nvSpPr>
        <p:spPr>
          <a:xfrm>
            <a:off x="530087" y="2875722"/>
            <a:ext cx="1789043" cy="2875721"/>
          </a:xfrm>
          <a:custGeom>
            <a:avLst/>
            <a:gdLst>
              <a:gd name="connsiteX0" fmla="*/ 0 w 1789043"/>
              <a:gd name="connsiteY0" fmla="*/ 1219200 h 2875721"/>
              <a:gd name="connsiteX1" fmla="*/ 1762539 w 1789043"/>
              <a:gd name="connsiteY1" fmla="*/ 0 h 2875721"/>
              <a:gd name="connsiteX2" fmla="*/ 1789043 w 1789043"/>
              <a:gd name="connsiteY2" fmla="*/ 2835965 h 2875721"/>
              <a:gd name="connsiteX3" fmla="*/ 808383 w 1789043"/>
              <a:gd name="connsiteY3" fmla="*/ 2875721 h 2875721"/>
              <a:gd name="connsiteX4" fmla="*/ 0 w 1789043"/>
              <a:gd name="connsiteY4" fmla="*/ 1219200 h 287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043" h="2875721">
                <a:moveTo>
                  <a:pt x="0" y="1219200"/>
                </a:moveTo>
                <a:lnTo>
                  <a:pt x="1762539" y="0"/>
                </a:lnTo>
                <a:lnTo>
                  <a:pt x="1789043" y="2835965"/>
                </a:lnTo>
                <a:lnTo>
                  <a:pt x="808383" y="2875721"/>
                </a:lnTo>
                <a:lnTo>
                  <a:pt x="0" y="1219200"/>
                </a:lnTo>
                <a:close/>
              </a:path>
            </a:pathLst>
          </a:custGeom>
          <a:solidFill>
            <a:srgbClr val="FF000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E89A2FC-1F34-4815-996F-899CD81CD48B}"/>
              </a:ext>
            </a:extLst>
          </p:cNvPr>
          <p:cNvSpPr/>
          <p:nvPr/>
        </p:nvSpPr>
        <p:spPr>
          <a:xfrm rot="5400000">
            <a:off x="1199429" y="4174431"/>
            <a:ext cx="967409" cy="5830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BA939F6-14A5-472D-A041-941AA6325CA6}"/>
              </a:ext>
            </a:extLst>
          </p:cNvPr>
          <p:cNvSpPr/>
          <p:nvPr/>
        </p:nvSpPr>
        <p:spPr>
          <a:xfrm rot="10800000">
            <a:off x="1199429" y="4949685"/>
            <a:ext cx="483704" cy="5830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16AC3F-20B0-40F9-8FFE-A90A286B2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5" b="18897"/>
          <a:stretch/>
        </p:blipFill>
        <p:spPr>
          <a:xfrm>
            <a:off x="357808" y="1325219"/>
            <a:ext cx="9766427" cy="455874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C92DC5-C2BA-4517-BE1A-F6B41A3E7F4E}"/>
              </a:ext>
            </a:extLst>
          </p:cNvPr>
          <p:cNvSpPr txBox="1"/>
          <p:nvPr/>
        </p:nvSpPr>
        <p:spPr>
          <a:xfrm>
            <a:off x="5241021" y="2036513"/>
            <a:ext cx="6804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Buckley &amp; Sales Group </a:t>
            </a:r>
            <a:r>
              <a:rPr lang="en-US" dirty="0" smtClean="0"/>
              <a:t>– </a:t>
            </a:r>
            <a:r>
              <a:rPr lang="en-US" dirty="0"/>
              <a:t>E</a:t>
            </a:r>
            <a:r>
              <a:rPr lang="en-US" dirty="0" smtClean="0"/>
              <a:t>xit via </a:t>
            </a:r>
            <a:r>
              <a:rPr lang="en-US" dirty="0"/>
              <a:t>the </a:t>
            </a:r>
            <a:r>
              <a:rPr lang="en-US" dirty="0" smtClean="0"/>
              <a:t>back emergency </a:t>
            </a:r>
            <a:r>
              <a:rPr lang="en-US" dirty="0"/>
              <a:t>exit stairway to Harbor </a:t>
            </a:r>
            <a:r>
              <a:rPr lang="en-US" dirty="0" smtClean="0"/>
              <a:t>Street. Gather at Admiral St. sidewalk.</a:t>
            </a:r>
          </a:p>
          <a:p>
            <a:endParaRPr lang="en-US" dirty="0"/>
          </a:p>
          <a:p>
            <a:r>
              <a:rPr lang="en-US" b="1" dirty="0" smtClean="0"/>
              <a:t>Sales </a:t>
            </a:r>
            <a:r>
              <a:rPr lang="en-US" b="1" dirty="0"/>
              <a:t>M</a:t>
            </a:r>
            <a:r>
              <a:rPr lang="en-US" b="1" dirty="0" smtClean="0"/>
              <a:t>anager </a:t>
            </a:r>
            <a:r>
              <a:rPr lang="en-US" dirty="0" smtClean="0"/>
              <a:t>will clear </a:t>
            </a:r>
            <a:r>
              <a:rPr lang="en-US" dirty="0"/>
              <a:t>all offices and cubicles on the way out. Exit #7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CB5A1CE-2271-4209-9624-E33C767FC725}"/>
              </a:ext>
            </a:extLst>
          </p:cNvPr>
          <p:cNvSpPr/>
          <p:nvPr/>
        </p:nvSpPr>
        <p:spPr>
          <a:xfrm rot="16200000">
            <a:off x="2544417" y="3246782"/>
            <a:ext cx="1470991" cy="5830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DEBE3CC-3AFA-4DED-B78A-F00D9CD636BF}"/>
              </a:ext>
            </a:extLst>
          </p:cNvPr>
          <p:cNvSpPr/>
          <p:nvPr/>
        </p:nvSpPr>
        <p:spPr>
          <a:xfrm>
            <a:off x="2279374" y="1550504"/>
            <a:ext cx="1921565" cy="3008244"/>
          </a:xfrm>
          <a:custGeom>
            <a:avLst/>
            <a:gdLst>
              <a:gd name="connsiteX0" fmla="*/ 0 w 1921565"/>
              <a:gd name="connsiteY0" fmla="*/ 1325218 h 3008244"/>
              <a:gd name="connsiteX1" fmla="*/ 1881809 w 1921565"/>
              <a:gd name="connsiteY1" fmla="*/ 0 h 3008244"/>
              <a:gd name="connsiteX2" fmla="*/ 1921565 w 1921565"/>
              <a:gd name="connsiteY2" fmla="*/ 3008244 h 3008244"/>
              <a:gd name="connsiteX3" fmla="*/ 53009 w 1921565"/>
              <a:gd name="connsiteY3" fmla="*/ 2955235 h 3008244"/>
              <a:gd name="connsiteX4" fmla="*/ 0 w 1921565"/>
              <a:gd name="connsiteY4" fmla="*/ 1325218 h 30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565" h="3008244">
                <a:moveTo>
                  <a:pt x="0" y="1325218"/>
                </a:moveTo>
                <a:lnTo>
                  <a:pt x="1881809" y="0"/>
                </a:lnTo>
                <a:lnTo>
                  <a:pt x="1921565" y="3008244"/>
                </a:lnTo>
                <a:lnTo>
                  <a:pt x="53009" y="2955235"/>
                </a:lnTo>
                <a:lnTo>
                  <a:pt x="0" y="1325218"/>
                </a:lnTo>
                <a:close/>
              </a:path>
            </a:pathLst>
          </a:custGeom>
          <a:solidFill>
            <a:srgbClr val="FF000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B9299-FA53-49BC-A8E6-37F69695547C}"/>
              </a:ext>
            </a:extLst>
          </p:cNvPr>
          <p:cNvSpPr/>
          <p:nvPr/>
        </p:nvSpPr>
        <p:spPr>
          <a:xfrm>
            <a:off x="92765" y="2141833"/>
            <a:ext cx="11661913" cy="34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 of important equipment –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supply for sprinkler system – Located in the Dunbar Side of the building, Admiral street entrance.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 shut off – Located behind the building at the gas meters, Pine Street.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shut off – Located in the Dunbar side of the building, Admiral Street entrance.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 panels – First floor electrical room off of cafeteria.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Sonitrol emergency system panel – First floor electrical room off of cafeteria.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server area – On the west end of the 2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floor, room is glass enclosed with a secured entrance door. Contact IT department for entry.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Roof access-way – Located on the Admiral Street side, between the front stairs and men’s restroom.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Elevator motor room – Located on top of the building, use roof access then motor room is the tallest grey structure with double steel doors. </a:t>
            </a:r>
          </a:p>
        </p:txBody>
      </p:sp>
    </p:spTree>
    <p:extLst>
      <p:ext uri="{BB962C8B-B14F-4D97-AF65-F5344CB8AC3E}">
        <p14:creationId xmlns:p14="http://schemas.microsoft.com/office/powerpoint/2010/main" val="3600780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552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Bridgeport Evacuation Plan</vt:lpstr>
      <vt:lpstr>Evacuation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Bridgeport Evacuation Plan</dc:title>
  <dc:creator>Stephen B. Santa</dc:creator>
  <cp:lastModifiedBy>Teresa D'Amelio</cp:lastModifiedBy>
  <cp:revision>30</cp:revision>
  <cp:lastPrinted>2019-04-30T14:37:53Z</cp:lastPrinted>
  <dcterms:created xsi:type="dcterms:W3CDTF">2018-10-18T18:18:02Z</dcterms:created>
  <dcterms:modified xsi:type="dcterms:W3CDTF">2021-06-21T15:04:10Z</dcterms:modified>
</cp:coreProperties>
</file>